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0" r:id="rId2"/>
    <p:sldId id="274" r:id="rId3"/>
    <p:sldId id="275" r:id="rId4"/>
    <p:sldId id="276" r:id="rId5"/>
    <p:sldId id="279" r:id="rId6"/>
    <p:sldId id="285" r:id="rId7"/>
    <p:sldId id="278" r:id="rId8"/>
    <p:sldId id="287" r:id="rId9"/>
    <p:sldId id="284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993300"/>
    <a:srgbClr val="663300"/>
    <a:srgbClr val="996600"/>
    <a:srgbClr val="99FFCC"/>
    <a:srgbClr val="FFFFFF"/>
    <a:srgbClr val="CCFFCC"/>
    <a:srgbClr val="FFCCFF"/>
    <a:srgbClr val="003300"/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543" autoAdjust="0"/>
  </p:normalViewPr>
  <p:slideViewPr>
    <p:cSldViewPr snapToObjects="1">
      <p:cViewPr>
        <p:scale>
          <a:sx n="73" d="100"/>
          <a:sy n="73" d="100"/>
        </p:scale>
        <p:origin x="-1206" y="-48"/>
      </p:cViewPr>
      <p:guideLst>
        <p:guide orient="horz" pos="216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Средняя</a:t>
            </a:r>
            <a:r>
              <a:rPr lang="ru-RU" sz="1800" b="0" baseline="0" dirty="0">
                <a:latin typeface="Times New Roman" pitchFamily="18" charset="0"/>
                <a:cs typeface="Times New Roman" pitchFamily="18" charset="0"/>
              </a:rPr>
              <a:t> высота деревьев верхнего яруса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c:rich>
      </c:tx>
    </c:title>
    <c:view3D>
      <c:perspective val="30"/>
    </c:view3D>
    <c:plotArea>
      <c:layout>
        <c:manualLayout>
          <c:layoutTarget val="inner"/>
          <c:xMode val="edge"/>
          <c:yMode val="edge"/>
          <c:x val="0.10705089860588438"/>
          <c:y val="0.29091920993879067"/>
          <c:w val="0.71688532538122141"/>
          <c:h val="0.6011949195090429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сосна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cat>
            <c:strRef>
              <c:f>Лист1!$A$2:$A$5</c:f>
              <c:strCache>
                <c:ptCount val="4"/>
                <c:pt idx="0">
                  <c:v>ТП1</c:v>
                </c:pt>
                <c:pt idx="1">
                  <c:v>ТП2</c:v>
                </c:pt>
                <c:pt idx="2">
                  <c:v>ТП3</c:v>
                </c:pt>
                <c:pt idx="3">
                  <c:v>ТП4</c:v>
                </c:pt>
              </c:strCache>
            </c:strRef>
          </c:cat>
          <c:val>
            <c:numRef>
              <c:f>Лист1!$B$2:$B$5</c:f>
              <c:numCache>
                <c:formatCode>0</c:formatCode>
                <c:ptCount val="4"/>
                <c:pt idx="1">
                  <c:v>18</c:v>
                </c:pt>
                <c:pt idx="2">
                  <c:v>0</c:v>
                </c:pt>
                <c:pt idx="3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береза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cat>
            <c:strRef>
              <c:f>Лист1!$A$2:$A$5</c:f>
              <c:strCache>
                <c:ptCount val="4"/>
                <c:pt idx="0">
                  <c:v>ТП1</c:v>
                </c:pt>
                <c:pt idx="1">
                  <c:v>ТП2</c:v>
                </c:pt>
                <c:pt idx="2">
                  <c:v>ТП3</c:v>
                </c:pt>
                <c:pt idx="3">
                  <c:v>ТП4</c:v>
                </c:pt>
              </c:strCache>
            </c:strRef>
          </c:cat>
          <c:val>
            <c:numRef>
              <c:f>Лист1!$C$2:$C$5</c:f>
              <c:numCache>
                <c:formatCode>0</c:formatCode>
                <c:ptCount val="4"/>
                <c:pt idx="0">
                  <c:v>13</c:v>
                </c:pt>
                <c:pt idx="1">
                  <c:v>16</c:v>
                </c:pt>
                <c:pt idx="2">
                  <c:v>7</c:v>
                </c:pt>
                <c:pt idx="3">
                  <c:v>15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ель</c:v>
                </c:pt>
              </c:strCache>
            </c:strRef>
          </c:tx>
          <c:spPr>
            <a:solidFill>
              <a:srgbClr val="CC66FF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c:spPr>
          <c:cat>
            <c:strRef>
              <c:f>Лист1!$A$2:$A$5</c:f>
              <c:strCache>
                <c:ptCount val="4"/>
                <c:pt idx="0">
                  <c:v>ТП1</c:v>
                </c:pt>
                <c:pt idx="1">
                  <c:v>ТП2</c:v>
                </c:pt>
                <c:pt idx="2">
                  <c:v>ТП3</c:v>
                </c:pt>
                <c:pt idx="3">
                  <c:v>ТП4</c:v>
                </c:pt>
              </c:strCache>
            </c:strRef>
          </c:cat>
          <c:val>
            <c:numRef>
              <c:f>Лист1!$D$2:$D$5</c:f>
              <c:numCache>
                <c:formatCode>0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5</c:v>
                </c:pt>
                <c:pt idx="3">
                  <c:v>12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ольха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cat>
            <c:strRef>
              <c:f>Лист1!$A$2:$A$5</c:f>
              <c:strCache>
                <c:ptCount val="4"/>
                <c:pt idx="0">
                  <c:v>ТП1</c:v>
                </c:pt>
                <c:pt idx="1">
                  <c:v>ТП2</c:v>
                </c:pt>
                <c:pt idx="2">
                  <c:v>ТП3</c:v>
                </c:pt>
                <c:pt idx="3">
                  <c:v>ТП4</c:v>
                </c:pt>
              </c:strCache>
            </c:strRef>
          </c:cat>
          <c:val>
            <c:numRef>
              <c:f>Лист1!$E$2:$E$5</c:f>
              <c:numCache>
                <c:formatCode>Основной</c:formatCode>
                <c:ptCount val="4"/>
                <c:pt idx="0" formatCode="0">
                  <c:v>10</c:v>
                </c:pt>
              </c:numCache>
            </c:numRef>
          </c:val>
        </c:ser>
        <c:shape val="box"/>
        <c:axId val="116889856"/>
        <c:axId val="116908032"/>
        <c:axId val="0"/>
      </c:bar3DChart>
      <c:catAx>
        <c:axId val="11688985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6908032"/>
        <c:crosses val="autoZero"/>
        <c:auto val="1"/>
        <c:lblAlgn val="ctr"/>
        <c:lblOffset val="100"/>
      </c:catAx>
      <c:valAx>
        <c:axId val="116908032"/>
        <c:scaling>
          <c:orientation val="minMax"/>
        </c:scaling>
        <c:axPos val="l"/>
        <c:majorGridlines/>
        <c:numFmt formatCode="Основной" sourceLinked="1"/>
        <c:maj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6889856"/>
        <c:crosses val="autoZero"/>
        <c:crossBetween val="between"/>
      </c:valAx>
    </c:plotArea>
    <c:legend>
      <c:legendPos val="r"/>
      <c:txPr>
        <a:bodyPr/>
        <a:lstStyle/>
        <a:p>
          <a:pPr rtl="0"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solidFill>
      <a:schemeClr val="accent3">
        <a:lumMod val="20000"/>
        <a:lumOff val="80000"/>
      </a:schemeClr>
    </a:solidFill>
    <a:ln w="19050">
      <a:solidFill>
        <a:schemeClr val="accent6">
          <a:lumMod val="50000"/>
        </a:schemeClr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5.6368039552106265E-2"/>
          <c:y val="0.14271860389760763"/>
          <c:w val="0.55934409266139429"/>
          <c:h val="0.68700914429835569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сосна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cat>
            <c:strRef>
              <c:f>Лист1!$A$2:$A$5</c:f>
              <c:strCache>
                <c:ptCount val="4"/>
                <c:pt idx="0">
                  <c:v>ТП1</c:v>
                </c:pt>
                <c:pt idx="1">
                  <c:v>ТП2</c:v>
                </c:pt>
                <c:pt idx="2">
                  <c:v>ТП3</c:v>
                </c:pt>
                <c:pt idx="3">
                  <c:v>ТП4</c:v>
                </c:pt>
              </c:strCache>
            </c:strRef>
          </c:cat>
          <c:val>
            <c:numRef>
              <c:f>Лист1!$B$2:$B$5</c:f>
              <c:numCache>
                <c:formatCode>0</c:formatCode>
                <c:ptCount val="4"/>
                <c:pt idx="0">
                  <c:v>2</c:v>
                </c:pt>
                <c:pt idx="1">
                  <c:v>7</c:v>
                </c:pt>
                <c:pt idx="2">
                  <c:v>0</c:v>
                </c:pt>
                <c:pt idx="3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береза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cat>
            <c:strRef>
              <c:f>Лист1!$A$2:$A$5</c:f>
              <c:strCache>
                <c:ptCount val="4"/>
                <c:pt idx="0">
                  <c:v>ТП1</c:v>
                </c:pt>
                <c:pt idx="1">
                  <c:v>ТП2</c:v>
                </c:pt>
                <c:pt idx="2">
                  <c:v>ТП3</c:v>
                </c:pt>
                <c:pt idx="3">
                  <c:v>ТП4</c:v>
                </c:pt>
              </c:strCache>
            </c:strRef>
          </c:cat>
          <c:val>
            <c:numRef>
              <c:f>Лист1!$C$2:$C$5</c:f>
              <c:numCache>
                <c:formatCode>0</c:formatCode>
                <c:ptCount val="4"/>
                <c:pt idx="0">
                  <c:v>4</c:v>
                </c:pt>
                <c:pt idx="1">
                  <c:v>2</c:v>
                </c:pt>
                <c:pt idx="2">
                  <c:v>2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ель</c:v>
                </c:pt>
              </c:strCache>
            </c:strRef>
          </c:tx>
          <c:spPr>
            <a:solidFill>
              <a:srgbClr val="CC66FF"/>
            </a:solidFill>
          </c:spPr>
          <c:dPt>
            <c:idx val="1"/>
            <c:spPr>
              <a:solidFill>
                <a:srgbClr val="CC66FF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c:spPr>
          </c:dPt>
          <c:cat>
            <c:strRef>
              <c:f>Лист1!$A$2:$A$5</c:f>
              <c:strCache>
                <c:ptCount val="4"/>
                <c:pt idx="0">
                  <c:v>ТП1</c:v>
                </c:pt>
                <c:pt idx="1">
                  <c:v>ТП2</c:v>
                </c:pt>
                <c:pt idx="2">
                  <c:v>ТП3</c:v>
                </c:pt>
                <c:pt idx="3">
                  <c:v>ТП4</c:v>
                </c:pt>
              </c:strCache>
            </c:strRef>
          </c:cat>
          <c:val>
            <c:numRef>
              <c:f>Лист1!$D$2:$D$5</c:f>
              <c:numCache>
                <c:formatCode>0</c:formatCode>
                <c:ptCount val="4"/>
                <c:pt idx="1">
                  <c:v>6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ольха</c:v>
                </c:pt>
              </c:strCache>
            </c:strRef>
          </c:tx>
          <c:spPr>
            <a:solidFill>
              <a:srgbClr val="CCFF99"/>
            </a:solidFill>
          </c:spPr>
          <c:dPt>
            <c:idx val="0"/>
          </c:dPt>
          <c:cat>
            <c:strRef>
              <c:f>Лист1!$A$2:$A$5</c:f>
              <c:strCache>
                <c:ptCount val="4"/>
                <c:pt idx="0">
                  <c:v>ТП1</c:v>
                </c:pt>
                <c:pt idx="1">
                  <c:v>ТП2</c:v>
                </c:pt>
                <c:pt idx="2">
                  <c:v>ТП3</c:v>
                </c:pt>
                <c:pt idx="3">
                  <c:v>ТП4</c:v>
                </c:pt>
              </c:strCache>
            </c:strRef>
          </c:cat>
          <c:val>
            <c:numRef>
              <c:f>Лист1!$E$2:$E$5</c:f>
              <c:numCache>
                <c:formatCode>Основной</c:formatCode>
                <c:ptCount val="4"/>
                <c:pt idx="0" formatCode="0">
                  <c:v>3</c:v>
                </c:pt>
              </c:numCache>
            </c:numRef>
          </c:val>
        </c:ser>
        <c:overlap val="100"/>
        <c:axId val="118126464"/>
        <c:axId val="118153216"/>
      </c:barChart>
      <c:catAx>
        <c:axId val="118126464"/>
        <c:scaling>
          <c:orientation val="minMax"/>
        </c:scaling>
        <c:axPos val="b"/>
        <c:numFmt formatCode="\О\с\н\о\в\н\о\й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8153216"/>
        <c:crosses val="autoZero"/>
        <c:auto val="1"/>
        <c:lblAlgn val="ctr"/>
        <c:lblOffset val="100"/>
      </c:catAx>
      <c:valAx>
        <c:axId val="118153216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8126464"/>
        <c:crosses val="autoZero"/>
        <c:crossBetween val="between"/>
      </c:valAx>
    </c:plotArea>
    <c:legend>
      <c:legendPos val="r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solidFill>
      <a:schemeClr val="accent3">
        <a:lumMod val="20000"/>
        <a:lumOff val="80000"/>
      </a:schemeClr>
    </a:solidFill>
    <a:ln w="19050">
      <a:solidFill>
        <a:schemeClr val="accent6">
          <a:lumMod val="50000"/>
        </a:schemeClr>
      </a:solidFill>
    </a:ln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0.96491</cdr:x>
      <cdr:y>0.15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3960550" cy="7020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           Соотношение количества 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деревьев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184E3-32B6-40EE-A8CB-B9926EC2F4A6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B98AE-7302-4FF7-B70A-BB899BF6DA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549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B98AE-7302-4FF7-B70A-BB899BF6DA5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9716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6C3B-7447-4DB8-B9DC-919A74AD12D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B98AE-7302-4FF7-B70A-BB899BF6DA5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798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B98AE-7302-4FF7-B70A-BB899BF6DA5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9724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Взять с листа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6C3B-7447-4DB8-B9DC-919A74AD12D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B98AE-7302-4FF7-B70A-BB899BF6DA5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770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B98AE-7302-4FF7-B70A-BB899BF6DA5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6609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64BEE-6B9E-4A6F-B884-DE2AEA1086BD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FBC0-3DF9-4CED-84E4-DFA12CCF2E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6261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64BEE-6B9E-4A6F-B884-DE2AEA1086BD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FBC0-3DF9-4CED-84E4-DFA12CCF2E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716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64BEE-6B9E-4A6F-B884-DE2AEA1086BD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FBC0-3DF9-4CED-84E4-DFA12CCF2E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46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64BEE-6B9E-4A6F-B884-DE2AEA1086BD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FBC0-3DF9-4CED-84E4-DFA12CCF2E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065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64BEE-6B9E-4A6F-B884-DE2AEA1086BD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FBC0-3DF9-4CED-84E4-DFA12CCF2E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7919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64BEE-6B9E-4A6F-B884-DE2AEA1086BD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FBC0-3DF9-4CED-84E4-DFA12CCF2E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0069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64BEE-6B9E-4A6F-B884-DE2AEA1086BD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FBC0-3DF9-4CED-84E4-DFA12CCF2E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6919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64BEE-6B9E-4A6F-B884-DE2AEA1086BD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FBC0-3DF9-4CED-84E4-DFA12CCF2E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9632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64BEE-6B9E-4A6F-B884-DE2AEA1086BD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FBC0-3DF9-4CED-84E4-DFA12CCF2E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1936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64BEE-6B9E-4A6F-B884-DE2AEA1086BD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FBC0-3DF9-4CED-84E4-DFA12CCF2E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6621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64BEE-6B9E-4A6F-B884-DE2AEA1086BD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FBC0-3DF9-4CED-84E4-DFA12CCF2E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9425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64BEE-6B9E-4A6F-B884-DE2AEA1086BD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CFBC0-3DF9-4CED-84E4-DFA12CCF2E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732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619590" y="157"/>
            <a:ext cx="5903912" cy="1052513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Всероссийский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2200" i="1" dirty="0" smtClean="0"/>
              <a:t>юниорский лесной конкурс</a:t>
            </a:r>
            <a:br>
              <a:rPr lang="ru-RU" sz="2200" i="1" dirty="0" smtClean="0"/>
            </a:br>
            <a:r>
              <a:rPr lang="ru-RU" sz="2000" i="1" dirty="0" smtClean="0"/>
              <a:t> </a:t>
            </a:r>
            <a:r>
              <a:rPr lang="ru-RU" sz="1600" i="1" dirty="0" smtClean="0"/>
              <a:t>«За сохранение </a:t>
            </a:r>
            <a:r>
              <a:rPr lang="ru-RU" sz="1600" i="1" dirty="0"/>
              <a:t>природы и бережное отношение к лесным богатствам «Подрост»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 </a:t>
            </a:r>
            <a:br>
              <a:rPr lang="ru-RU" sz="1600" dirty="0"/>
            </a:br>
            <a:r>
              <a:rPr lang="ru-RU" sz="2200" i="1" dirty="0">
                <a:latin typeface="+mn-lt"/>
              </a:rPr>
              <a:t/>
            </a:r>
            <a:br>
              <a:rPr lang="ru-RU" sz="2200" i="1" dirty="0">
                <a:latin typeface="+mn-lt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Номинация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18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экология лесных растений </a:t>
            </a:r>
            <a:r>
              <a:rPr lang="ru-RU" sz="18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>
                <a:latin typeface="Arial" pitchFamily="34" charset="0"/>
                <a:cs typeface="Arial" pitchFamily="34" charset="0"/>
              </a:rPr>
              <a:t>Исследовательская работа на тему:</a:t>
            </a:r>
            <a:br>
              <a:rPr lang="ru-RU" sz="1800" dirty="0"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«Особенности морфологических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групп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и фаций растений урочища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Чалпинское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7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31800" y="5085230"/>
            <a:ext cx="58328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Автор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Желвакова Наталья, учащаяся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11 класса           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МАОУ «Гимназия» г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Боровичи Новгородской обл.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Научный руководитель: Быков Леонид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Иванович, педагог ДЭО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530" y="1052670"/>
            <a:ext cx="56704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1602629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780" y="66329"/>
            <a:ext cx="3960550" cy="842321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ВЫВОДЫ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755" y="1124680"/>
            <a:ext cx="9036620" cy="568879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1. Установлено, что исследования по данной теме в изучаемом урочище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ранее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не проводились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итгам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экспедиции составлена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свежая физико-географическая характеристика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объекта исследований.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Определены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: виды почв, глубина торфяной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залежи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эвтрофном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болоте,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грунты минерального дна и склонов котловины.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По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нашей версии котловина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урочища -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доледникового, карстового происхождения и приурочена зоне тектонического нарушения.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 полевых условиях создана опорная съёмочная сеть,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составлен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план глазомерной съемки урочища и ландшафтный профиль.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 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точках наблюдений и на тестовых площадках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определены особенности основных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морфологических групп и фациального состава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растений. Выявлено их сравнительно богатое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видовое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разнообразие. Составлен флористический список.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6. Урочище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имеет своеобразный гидрологический режим. Определены органолептические свойства воды в родниках и отобрана проба для анализа.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7. Необычная экосистема, вероятно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сформировалась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силу воздействия ряда благоприятных экологических факторов (лесорастительных условий).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Урочище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Чалпинское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является своеобразным убежищем жизни и редким природным комплексом.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Данное урочище представляет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собой конкретный пример многогранного проявления разнообразия природной реальности. Рекомендуется объявить памятником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природы.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151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400" y="188913"/>
            <a:ext cx="8641200" cy="1511300"/>
          </a:xfrm>
          <a:solidFill>
            <a:srgbClr val="CCFF99"/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Проблема.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результате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многолетней хозяйственной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деятельности людей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изучаемой местности нанесен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ущерб сохранению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биоразнообразия. Поэтому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изучение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экологический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мониторинг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сохранившихся  редких лесных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болотных экосистем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убежищ жизни.  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/>
              <a:t> 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4464583" y="1424703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5400600" y="6143238"/>
            <a:ext cx="327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Объект исследования.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SCN1321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3484" t="5394" r="21790"/>
          <a:stretch>
            <a:fillRect/>
          </a:stretch>
        </p:blipFill>
        <p:spPr>
          <a:xfrm>
            <a:off x="5220072" y="2072075"/>
            <a:ext cx="3456384" cy="3789039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sp>
        <p:nvSpPr>
          <p:cNvPr id="8" name="Прямоугольник с одним скругленным углом 7"/>
          <p:cNvSpPr/>
          <p:nvPr/>
        </p:nvSpPr>
        <p:spPr>
          <a:xfrm>
            <a:off x="107380" y="2097585"/>
            <a:ext cx="4608630" cy="4608601"/>
          </a:xfrm>
          <a:prstGeom prst="round1Rect">
            <a:avLst/>
          </a:prstGeom>
          <a:solidFill>
            <a:srgbClr val="CCFF99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Актуальность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работы состоит в сборе, анализе и обобщении данных об особенностях морфологических групп, фаций и редких видов растений в конкретном природном объекте.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Рабочая гипотеза.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Вероятно, раз-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нообразие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условий инсоляции, рельефа, микроклимата, 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водно-мине-раль­ного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питания (геохимических аспектов), почвенно-грунтовых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усло-вий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благоприятствовали развитию разнообразных фаций и видов растений.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157395" y="5883796"/>
            <a:ext cx="3961725" cy="785653"/>
          </a:xfrm>
          <a:prstGeom prst="rect">
            <a:avLst/>
          </a:prstGeom>
          <a:solidFill>
            <a:srgbClr val="CCFF99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снимке: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контакт двух фаций – березово-сосновой 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вахто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-осоковой в центре урочища. Фото автора.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омб 21"/>
          <p:cNvSpPr/>
          <p:nvPr/>
        </p:nvSpPr>
        <p:spPr>
          <a:xfrm rot="1710798">
            <a:off x="5156400" y="514522"/>
            <a:ext cx="1870925" cy="2376821"/>
          </a:xfrm>
          <a:prstGeom prst="diamond">
            <a:avLst/>
          </a:prstGeom>
          <a:solidFill>
            <a:srgbClr val="F2E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омб 19"/>
          <p:cNvSpPr/>
          <p:nvPr/>
        </p:nvSpPr>
        <p:spPr>
          <a:xfrm>
            <a:off x="5305795" y="1624552"/>
            <a:ext cx="3744519" cy="4948770"/>
          </a:xfrm>
          <a:prstGeom prst="diamond">
            <a:avLst/>
          </a:prstGeom>
          <a:solidFill>
            <a:srgbClr val="D3B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1400" y="2276840"/>
            <a:ext cx="5054395" cy="4201150"/>
          </a:xfrm>
          <a:prstGeom prst="rect">
            <a:avLst/>
          </a:prstGeom>
          <a:solidFill>
            <a:srgbClr val="CCFF99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Основные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задачи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Составить физико-географическую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характеристику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объекта исследований.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Создать опорную съемочную сеть вешением линий</a:t>
            </a:r>
            <a:r>
              <a:rPr lang="ru-RU" sz="1600" dirty="0" smtClean="0"/>
              <a:t>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разбивкой пикетов</a:t>
            </a:r>
            <a:r>
              <a:rPr lang="ru-RU" sz="1600" dirty="0" smtClean="0"/>
              <a:t>.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Сделать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глазомерную съемку и составить план урочища.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изучения почв и грунтов выполнить проходку выработок: скважин, прикопок, шурфов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определить глубину торфяной залежи, грунты минерального дна и склонов котловины.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Выполнить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изучение морфологических групп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фаций растений урочища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Составить флористический список.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Определить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органолептические свойства воды в родниках и отобрать пробу для химических анализов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179390" y="1189355"/>
            <a:ext cx="5126405" cy="1087486"/>
          </a:xfrm>
          <a:prstGeom prst="wedgeRectCallout">
            <a:avLst>
              <a:gd name="adj1" fmla="val -26545"/>
              <a:gd name="adj2" fmla="val 48495"/>
            </a:avLst>
          </a:prstGeom>
          <a:solidFill>
            <a:srgbClr val="CCFF99"/>
          </a:solidFill>
          <a:ln w="3175" cap="flat" cmpd="sng" algn="ctr">
            <a:solidFill>
              <a:srgbClr val="97035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just"/>
            <a:r>
              <a:rPr lang="ru-RU" sz="2000" b="1" kern="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b="1" kern="800" dirty="0" smtClean="0">
                <a:solidFill>
                  <a:schemeClr val="tx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Цель</a:t>
            </a:r>
            <a:r>
              <a:rPr lang="ru-RU" sz="2000" b="1" kern="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kern="8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работы –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изучение морфологических групп и фаций  растений в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эвтрофном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болоте.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Ромб 20"/>
          <p:cNvSpPr/>
          <p:nvPr/>
        </p:nvSpPr>
        <p:spPr>
          <a:xfrm>
            <a:off x="7273077" y="3929044"/>
            <a:ext cx="1870925" cy="2376821"/>
          </a:xfrm>
          <a:prstGeom prst="diamond">
            <a:avLst/>
          </a:prstGeom>
          <a:solidFill>
            <a:srgbClr val="E1C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534226" y="1606859"/>
            <a:ext cx="3979888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50" b="1" dirty="0" smtClean="0">
                <a:solidFill>
                  <a:srgbClr val="000000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                          -</a:t>
            </a:r>
            <a:endParaRPr lang="ru-RU" sz="1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450" dirty="0">
                <a:solidFill>
                  <a:srgbClr val="000000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 </a:t>
            </a:r>
            <a:r>
              <a:rPr lang="ru-RU" sz="1450" dirty="0" smtClean="0">
                <a:solidFill>
                  <a:srgbClr val="000000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                   </a:t>
            </a:r>
            <a:endParaRPr lang="ru-RU" sz="1450" dirty="0">
              <a:latin typeface="Candara" panose="020E0502030303020204" pitchFamily="34" charset="0"/>
              <a:ea typeface="Calibri" panose="020F0502020204030204" pitchFamily="34" charset="0"/>
            </a:endParaRPr>
          </a:p>
        </p:txBody>
      </p:sp>
      <p:pic>
        <p:nvPicPr>
          <p:cNvPr id="16" name="Picture 2" descr="E:\Мои документы\Желвакова Нталья ИР\Фото экс Чалпинская\DSCN13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256" t="9940" r="11719" b="16583"/>
          <a:stretch/>
        </p:blipFill>
        <p:spPr bwMode="auto">
          <a:xfrm>
            <a:off x="6300240" y="1010264"/>
            <a:ext cx="2672554" cy="2103117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SCN13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740" y="3193752"/>
            <a:ext cx="3598054" cy="2696594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353973" y="5926991"/>
            <a:ext cx="37900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снимках: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вверху- «знакомство» с родником.  Внизу - уточнение сложного маршрута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Фото Л.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Быкова, июль 2019 г.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410" y="54483"/>
            <a:ext cx="7777080" cy="1015663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Объект исследования: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природные урочища в окрестностях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д.д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Липовец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Орехово и Чалпинка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Перёдского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сельского поселения.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Картография на слайде № 6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899490" y="212113"/>
            <a:ext cx="7309049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44783" y="725019"/>
            <a:ext cx="786375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8028480" y="217881"/>
            <a:ext cx="0" cy="40011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323410" y="212114"/>
            <a:ext cx="0" cy="40010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3526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1500" y="216030"/>
            <a:ext cx="7571280" cy="11246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методы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107380" y="970320"/>
            <a:ext cx="5616780" cy="562712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выполнение разведочных маршрутов на местности; 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создание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урочище опорной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съемочной сети, путем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вешения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линий и разбивки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пикетов,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глазомерная съемка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участка и составление его плана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(слайд № 6)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размещение четырех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тестовых площадок на разных участках урочища; </a:t>
            </a:r>
          </a:p>
          <a:p>
            <a:pPr marL="0" lvl="8" indent="45720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измерения и наблюдения вдоль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трансект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на тестовых площадках;</a:t>
            </a:r>
          </a:p>
          <a:p>
            <a:pPr marL="0" lvl="8" indent="45720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геологических особенностей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урочища проходкой геологических выработок вручную;  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выделение и описание основных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морфогрупп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фаций растений урочища, оценка жизненного состояния древостоя и обилия видов; 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определение органолептических свойств воды и отбор пробы на химический анализ. 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ü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ü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ü"/>
            </a:pP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E:\Мои документы\Желвакова Нталья ИР\Фото Н.Ж в  экс Чалпинская\0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373" r="6191" b="5179"/>
          <a:stretch/>
        </p:blipFill>
        <p:spPr bwMode="auto">
          <a:xfrm>
            <a:off x="5857507" y="1196690"/>
            <a:ext cx="3266930" cy="328498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57507" y="4481670"/>
            <a:ext cx="32864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снимке: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скорости течения </a:t>
            </a:r>
            <a:r>
              <a:rPr lang="ru-RU" sz="1600" dirty="0" smtClean="0">
                <a:latin typeface="Times New Roman" pitchFamily="18" charset="0"/>
                <a:cs typeface="Times New Roman" panose="02020603050405020304" pitchFamily="18" charset="0"/>
              </a:rPr>
              <a:t>ручья - правого притока р. Чалпы </a:t>
            </a: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с помощью пенопластовых </a:t>
            </a:r>
            <a:r>
              <a:rPr lang="ru-RU" sz="1600" dirty="0" smtClean="0">
                <a:latin typeface="Times New Roman" pitchFamily="18" charset="0"/>
                <a:cs typeface="Times New Roman" panose="02020603050405020304" pitchFamily="18" charset="0"/>
              </a:rPr>
              <a:t>поплавков и секундомера. После </a:t>
            </a: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расчистки участка русла </a:t>
            </a:r>
            <a:r>
              <a:rPr lang="ru-RU" sz="1600" dirty="0" smtClean="0">
                <a:latin typeface="Times New Roman" pitchFamily="18" charset="0"/>
                <a:cs typeface="Times New Roman" panose="02020603050405020304" pitchFamily="18" charset="0"/>
              </a:rPr>
              <a:t>опыт выполняют </a:t>
            </a: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М. Волошин и Д. </a:t>
            </a:r>
            <a:r>
              <a:rPr lang="ru-RU" sz="1600" dirty="0" smtClean="0">
                <a:latin typeface="Times New Roman" pitchFamily="18" charset="0"/>
                <a:cs typeface="Times New Roman" panose="02020603050405020304" pitchFamily="18" charset="0"/>
              </a:rPr>
              <a:t>Малинин, уч-ся гимназии.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LCO Brasil - Links Contaminados do Orkut, Proteção Total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07" y="188549"/>
            <a:ext cx="781769" cy="7817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092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19590" y="0"/>
            <a:ext cx="6264870" cy="86412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Основные результаты.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380" y="868917"/>
            <a:ext cx="5184720" cy="5078313"/>
          </a:xfrm>
          <a:prstGeom prst="rect">
            <a:avLst/>
          </a:prstGeom>
          <a:solidFill>
            <a:srgbClr val="CCFF99"/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indent="1440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Маршрутные наблюдения выполнены 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4 маршрутах в 24 точках вдоль долин Быстрицы, Каменки, Белоручки, Чалпы и на их водоразделах.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основе собранной информации дана  общая  ландшафтная характеристика объекта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иссле-дований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По нашей версии котловина урочища - доледникового, карстового происхождения и приурочена к зоне тектонического нарушения.</a:t>
            </a:r>
          </a:p>
          <a:p>
            <a:pPr indent="1440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Ядром урочища является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эвтрофное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болото </a:t>
            </a:r>
          </a:p>
          <a:p>
            <a:pPr indent="1440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(см. план съемки - слайд №6 ) </a:t>
            </a:r>
          </a:p>
          <a:p>
            <a:pPr indent="1440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Урочище находится в полосе транзита подземных вод (4 родника) из обильного горизонта с площадью питания на Карбоновом плато.</a:t>
            </a:r>
          </a:p>
          <a:p>
            <a:pPr indent="144000"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Эвтрофное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болото характеризуется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совокуп-ностью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намывного и грунтового питания, с карбонатным засолением грунтовых вод, сравнительно богатых минеральными солями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др.).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11" descr="DSCN13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045" r="21296"/>
          <a:stretch/>
        </p:blipFill>
        <p:spPr bwMode="auto">
          <a:xfrm>
            <a:off x="5651649" y="864120"/>
            <a:ext cx="3132800" cy="4188832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611560" y="4250247"/>
            <a:ext cx="5184610" cy="0"/>
          </a:xfrm>
          <a:prstGeom prst="line">
            <a:avLst/>
          </a:prstGeom>
          <a:ln w="57150">
            <a:solidFill>
              <a:srgbClr val="CC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 flipH="1">
            <a:off x="5292100" y="5229250"/>
            <a:ext cx="38518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снимке: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Записи наблюдений на тестовой площадке № 1. Слева - автор работы Наталья Желвакова. Фото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Л. Быкова,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13.07 19.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319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44530"/>
            <a:ext cx="7273010" cy="79211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Картография изучаемой местности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220090" y="454304"/>
            <a:ext cx="368868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ПЛАН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глазомерной съемки урочища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Масштаб: 1:1250 (в 1 см – 12,5 м).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Чалпинка"/>
          <p:cNvPicPr>
            <a:picLocks noChangeAspect="1" noChangeArrowheads="1"/>
          </p:cNvPicPr>
          <p:nvPr/>
        </p:nvPicPr>
        <p:blipFill rotWithShape="1">
          <a:blip r:embed="rId2" cstate="email">
            <a:lum bright="-36000" contrast="42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63357" y="729341"/>
            <a:ext cx="3834545" cy="594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6" descr="http://www.ddut-irk.ru/pub/img/QA/305/azimut_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63" t="3031" r="2654" b="4463"/>
          <a:stretch/>
        </p:blipFill>
        <p:spPr bwMode="auto">
          <a:xfrm>
            <a:off x="263357" y="836640"/>
            <a:ext cx="844429" cy="7729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IMG_20200203_180800-01.jpeg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2458" t="8414" r="3064" b="5767"/>
          <a:stretch/>
        </p:blipFill>
        <p:spPr>
          <a:xfrm>
            <a:off x="4538133" y="1192968"/>
            <a:ext cx="4233334" cy="5476482"/>
          </a:xfrm>
          <a:prstGeom prst="rect">
            <a:avLst/>
          </a:prstGeom>
        </p:spPr>
      </p:pic>
      <p:pic>
        <p:nvPicPr>
          <p:cNvPr id="10" name="Picture 24" descr="https://avatars.mds.yandex.net/get-pdb/1757027/6f6be169-b693-4138-9393-6f3336fddf6e/s1200?webp=fals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521" r="7495" b="5648"/>
          <a:stretch/>
        </p:blipFill>
        <p:spPr bwMode="auto">
          <a:xfrm>
            <a:off x="5050653" y="1340710"/>
            <a:ext cx="622673" cy="6995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6462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84288" y="115888"/>
            <a:ext cx="7859712" cy="720725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результаты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(продолжение).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179390" y="1268413"/>
            <a:ext cx="4646785" cy="4583041"/>
          </a:xfrm>
          <a:solidFill>
            <a:srgbClr val="CCFF99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43200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Разнообразие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условий водно-минерального питания болота благоприятствуют развитию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богатого фациального и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видового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разнообразия.</a:t>
            </a:r>
          </a:p>
          <a:p>
            <a:pPr marL="0" indent="43200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При изучении экологических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аспектов урочища выделены основные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морфо-логические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группы и фации. Обнаружены виды, занесенные в Красную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Книгу Новгородской обл.</a:t>
            </a:r>
          </a:p>
          <a:p>
            <a:pPr marL="0" indent="43200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Наиболее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динамично смена фитоценозов в последние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столетия происходила под воздействием хозяйственной деятельности людей. </a:t>
            </a:r>
          </a:p>
          <a:p>
            <a:pPr marL="0" indent="43200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Изучаемое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урочище является своего рода убежищем жизни и для отдельных редких растений и экосистемы в целом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76070" y="5020457"/>
            <a:ext cx="4067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anose="02020603050405020304" pitchFamily="18" charset="0"/>
              </a:rPr>
              <a:t>На снимке</a:t>
            </a:r>
            <a:r>
              <a:rPr lang="ru-RU" sz="1600" dirty="0" smtClean="0">
                <a:latin typeface="Times New Roman" pitchFamily="18" charset="0"/>
                <a:cs typeface="Times New Roman" panose="02020603050405020304" pitchFamily="18" charset="0"/>
              </a:rPr>
              <a:t>: побег дуба черештатого в подлеске на тестовой площадке № 2. Фото Н. Желваковой 14.07 </a:t>
            </a: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2019. </a:t>
            </a:r>
            <a:endParaRPr lang="ru-RU" sz="1600" dirty="0"/>
          </a:p>
        </p:txBody>
      </p:sp>
      <p:pic>
        <p:nvPicPr>
          <p:cNvPr id="8" name="Рисунок 7" descr="IMG_20190811_123538.jpg"/>
          <p:cNvPicPr>
            <a:picLocks noChangeAspect="1"/>
          </p:cNvPicPr>
          <p:nvPr/>
        </p:nvPicPr>
        <p:blipFill>
          <a:blip r:embed="rId3" cstate="print"/>
          <a:srcRect t="13115" b="11475"/>
          <a:stretch>
            <a:fillRect/>
          </a:stretch>
        </p:blipFill>
        <p:spPr>
          <a:xfrm>
            <a:off x="5436120" y="1268413"/>
            <a:ext cx="3294366" cy="3312368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127546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="" xmlns:p14="http://schemas.microsoft.com/office/powerpoint/2010/main" val="1096576958"/>
              </p:ext>
            </p:extLst>
          </p:nvPr>
        </p:nvGraphicFramePr>
        <p:xfrm>
          <a:off x="4860040" y="1412720"/>
          <a:ext cx="4104570" cy="4680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="" xmlns:p14="http://schemas.microsoft.com/office/powerpoint/2010/main" val="712470071"/>
              </p:ext>
            </p:extLst>
          </p:nvPr>
        </p:nvGraphicFramePr>
        <p:xfrm>
          <a:off x="251400" y="1412720"/>
          <a:ext cx="4104570" cy="4680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430" y="0"/>
            <a:ext cx="8497180" cy="105251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Сведения о количественном соотношении и средней высоте основных видов деревьев на четырех тестовых площадках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283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683460" y="115888"/>
            <a:ext cx="763306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Изменение фитоценозов вдоль профиля  по линии 1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208" name="Group 4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91386771"/>
              </p:ext>
            </p:extLst>
          </p:nvPr>
        </p:nvGraphicFramePr>
        <p:xfrm>
          <a:off x="179388" y="836640"/>
          <a:ext cx="8785225" cy="5548884"/>
        </p:xfrm>
        <a:graphic>
          <a:graphicData uri="http://schemas.openxmlformats.org/drawingml/2006/table">
            <a:tbl>
              <a:tblPr/>
              <a:tblGrid>
                <a:gridCol w="1440202"/>
                <a:gridCol w="3240450"/>
                <a:gridCol w="4104573"/>
              </a:tblGrid>
              <a:tr h="2160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Пикеты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Древостой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Кустарники и травостой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>
                      <a:noFill/>
                    </a:lnL>
                    <a:lnR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105081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Пикет 0+30м  (краевая часть болота, ТП 2)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Betula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verrucoza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Picea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abies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</a:t>
                      </a:r>
                      <a:r>
                        <a:rPr lang="ru-RU" sz="140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lnus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inc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</a:t>
                      </a:r>
                      <a:r>
                        <a:rPr lang="ru-RU" sz="140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na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ru-RU" sz="14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lix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c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ru-RU" sz="14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prea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– ива козья.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4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45720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4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45720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Lonicera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xylosteum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-Жимолость лесная, </a:t>
                      </a:r>
                      <a:r>
                        <a:rPr lang="ru-RU" sz="12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Frаngula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аlnus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Крушина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ломкая,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</a:t>
                      </a: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</a:t>
                      </a:r>
                      <a:r>
                        <a:rPr lang="ru-RU" sz="12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rbus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aucup</a:t>
                      </a: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</a:t>
                      </a:r>
                      <a:r>
                        <a:rPr lang="ru-RU" sz="12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ria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– Рябина обыкн., </a:t>
                      </a:r>
                      <a:r>
                        <a:rPr lang="en-US" sz="12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Padus</a:t>
                      </a: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avium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Черемуха </a:t>
                      </a:r>
                      <a:r>
                        <a:rPr lang="ru-RU" sz="12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обыкнов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.,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Vacc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nium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v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tis-ida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 – Брусника,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Pyrola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rotundifolia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Грушанка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круглолистная, .,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Dryopterisfilix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–mas.(L.)Scott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Щитовник мужской,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Carex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capillaris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Осока тонкая,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Hypnum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pallescens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Гипнум бледноватый (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п.п.п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- 10%)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286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Пикет 2+ 00,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ТП 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Betula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verrucoza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Picea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abies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</a:t>
                      </a:r>
                      <a:r>
                        <a:rPr lang="ru-RU" sz="140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lnus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inc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</a:t>
                      </a:r>
                      <a:r>
                        <a:rPr lang="ru-RU" sz="140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na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ru-RU" sz="14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lix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c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ru-RU" sz="14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prea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– ива козья.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81075" algn="l"/>
                        </a:tabLst>
                        <a:defRPr/>
                      </a:pPr>
                      <a:r>
                        <a:rPr lang="ru-RU" sz="12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Frаngula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аlnus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Крушина ломкая, </a:t>
                      </a:r>
                      <a:r>
                        <a:rPr lang="fr-FR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Phragmites australis</a:t>
                      </a:r>
                      <a:r>
                        <a:rPr lang="ru-RU" sz="12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Тростник обыкновенный,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Dryopterisfilix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–mas.(L.)Scott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Щитовник мужской,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Equisetum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fluviatile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Хвощ топяной,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Menyanthes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trifoliаta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Вахта трехлистная,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Carex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cespitosa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Осока дернистая,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Carex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capillaris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Осока тонкая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81075" algn="l"/>
                        </a:tabLst>
                        <a:defRPr/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81075" algn="l"/>
                        </a:tabLst>
                        <a:defRPr/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81075" algn="l"/>
                        </a:tabLst>
                        <a:defRPr/>
                      </a:pPr>
                      <a:endParaRPr lang="ru-RU" sz="12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981075" algn="l"/>
                        </a:tabLs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55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Пикет 3+00, ось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Древостой, кустарники и к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очковатость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отсутствуют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Phragmites australis</a:t>
                      </a:r>
                      <a:r>
                        <a:rPr lang="ru-RU" sz="12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Тростник </a:t>
                      </a:r>
                      <a:r>
                        <a:rPr lang="ru-RU" sz="12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обыкнгвенный</a:t>
                      </a:r>
                      <a:r>
                        <a:rPr lang="ru-RU" sz="12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fr-FR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Potamogēton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acutifōlius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–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Рогоз узколистый,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Menyanthes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trifoliаta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Вахта трехлистная,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Carex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cespitosa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Осока дернистая,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Carex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capillaris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Осока тонкая,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Hypnum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pallescens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Гипнум бледноватый (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п.п.п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- 15%).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55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Пикет 5+10, ТП 3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Древесно-травяная морфологическая группа. Ослабленный и разреженный березняк (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Betula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verrucoza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высотой стволов до 5 м и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угнетенная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Picea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abies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Potamogēton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acutifōlius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–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Рогоз узколистный,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Dactylrorhiza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makulata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Пальчатокоренник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пятнистый,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Menyanthes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trifoliаta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Вахта трехлистная,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Carex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cespitosa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Осока дернистая,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Hypnum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pallescens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Гипнум бледноватый (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п.п.п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- 15%).</a:t>
                      </a:r>
                      <a:endParaRPr lang="ru-RU" sz="12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87336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1309</TotalTime>
  <Words>1140</Words>
  <Application>Microsoft Office PowerPoint</Application>
  <PresentationFormat>Экран (4:3)</PresentationFormat>
  <Paragraphs>90</Paragraphs>
  <Slides>10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        Всероссийский  юниорский лесной конкурс  «За сохранение природы и бережное отношение к лесным богатствам «Подрост»    Номинация - экология лесных растений    Исследовательская работа на тему: «Особенности морфологических групп и фаций растений урочища Чалпинское»</vt:lpstr>
      <vt:lpstr>  Проблема. В результате многолетней хозяйственной деятельности людей в изучаемой местности нанесен ущерб сохранению биоразнообразия. Поэтому необходимо изучение и экологический мониторинг сохранившихся  редких лесных и болотных экосистем как убежищ жизни.     </vt:lpstr>
      <vt:lpstr>Слайд 3</vt:lpstr>
      <vt:lpstr>Основные методы исследования  </vt:lpstr>
      <vt:lpstr>Основные результаты.</vt:lpstr>
      <vt:lpstr>Картография изучаемой местности</vt:lpstr>
      <vt:lpstr>Основные результаты (продолжение).</vt:lpstr>
      <vt:lpstr>Сведения о количественном соотношении и средней высоте основных видов деревьев на четырех тестовых площадках </vt:lpstr>
      <vt:lpstr>Слайд 9</vt:lpstr>
      <vt:lpstr>ВЫВОДЫ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</dc:creator>
  <cp:lastModifiedBy>наташа</cp:lastModifiedBy>
  <cp:revision>134</cp:revision>
  <dcterms:created xsi:type="dcterms:W3CDTF">2019-10-29T19:10:02Z</dcterms:created>
  <dcterms:modified xsi:type="dcterms:W3CDTF">2020-02-07T16:52:19Z</dcterms:modified>
</cp:coreProperties>
</file>